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Lato" panose="020B0604020202020204" charset="0"/>
      <p:regular r:id="rId27"/>
      <p:bold r:id="rId28"/>
      <p:italic r:id="rId29"/>
      <p:boldItalic r:id="rId30"/>
    </p:embeddedFont>
    <p:embeddedFont>
      <p:font typeface="Lobster" panose="020B0604020202020204" charset="0"/>
      <p:regular r:id="rId31"/>
    </p:embeddedFont>
    <p:embeddedFont>
      <p:font typeface="Open Sans" panose="020B0604020202020204" charset="0"/>
      <p:regular r:id="rId32"/>
      <p:bold r:id="rId33"/>
      <p:italic r:id="rId34"/>
      <p:boldItalic r:id="rId35"/>
    </p:embeddedFont>
    <p:embeddedFont>
      <p:font typeface="Open Sans SemiBold" panose="020B0604020202020204" charset="0"/>
      <p:regular r:id="rId36"/>
      <p:bold r:id="rId37"/>
      <p:italic r:id="rId38"/>
      <p:boldItalic r:id="rId39"/>
    </p:embeddedFont>
    <p:embeddedFont>
      <p:font typeface="PT Sans Narrow" panose="020B0604020202020204" charset="0"/>
      <p:regular r:id="rId40"/>
      <p:bold r:id="rId41"/>
    </p:embeddedFont>
    <p:embeddedFont>
      <p:font typeface="Raleway" panose="020B0604020202020204" charset="0"/>
      <p:regular r:id="rId42"/>
      <p:bold r:id="rId43"/>
      <p:italic r:id="rId44"/>
      <p:boldItalic r:id="rId45"/>
    </p:embeddedFont>
    <p:embeddedFont>
      <p:font typeface="Roboto" panose="020B060402020202020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32865" autoAdjust="0"/>
  </p:normalViewPr>
  <p:slideViewPr>
    <p:cSldViewPr snapToGrid="0">
      <p:cViewPr varScale="1">
        <p:scale>
          <a:sx n="45" d="100"/>
          <a:sy n="45" d="100"/>
        </p:scale>
        <p:origin x="342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mobile/tflite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55778c23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55778c23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200"/>
              <a:buFont typeface="Open Sans SemiBold"/>
              <a:buChar char="●"/>
            </a:pPr>
            <a: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Class activation maps may be useful</a:t>
            </a:r>
            <a:b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 you but for business people they</a:t>
            </a:r>
            <a:b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doesn’t make sense at all.</a:t>
            </a:r>
            <a:endParaRPr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55778c23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55778c233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55778c233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55778c233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55778c23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55778c23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55778c233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55778c233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55778c23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55778c233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55778c233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55778c233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55778c23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55778c23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0f089d4bf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0f089d4bf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655778c233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655778c233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45eb0a38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45eb0a38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55778c233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55778c233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Imperative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Define by run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static Graphs or session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Faster Debugging and more dynamic control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Excution is very Tensorflow, but the debugging is more </a:t>
            </a:r>
            <a:r>
              <a:rPr lang="fr-FR" dirty="0" err="1"/>
              <a:t>pythonic</a:t>
            </a: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655778c233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655778c233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655778c233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655778c233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51A8B"/>
                </a:solidFill>
                <a:highlight>
                  <a:srgbClr val="FFFFFF"/>
                </a:highlight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/>
              </a:rPr>
              <a:t>TensorFlow Lite</a:t>
            </a:r>
            <a:r>
              <a:rPr lang="en" sz="1200">
                <a:solidFill>
                  <a:srgbClr val="11111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 brings model execution to a variety of devices, including mobile and IoT, giving you more than a 3x boost in inference speedup over original TensorFlow. Yes, now you can get machine learning on your Raspberry Pi or your phone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655778c233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655778c233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Peresent the concepts that framed these applications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0f089d4b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0f089d4b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Peresent the concepts that framed these applications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45eb0a38b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45eb0a38b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0f089d4bf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0f089d4bf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55245c12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55245c12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55778c23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55778c23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200"/>
              <a:buFont typeface="Open Sans SemiBold"/>
              <a:buChar char="●"/>
            </a:pPr>
            <a:r>
              <a:rPr lang="en" sz="1200" dirty="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Choosing the right architecture is </a:t>
            </a:r>
            <a:br>
              <a:rPr lang="en" sz="1200" dirty="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200" dirty="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time consuming</a:t>
            </a:r>
            <a:endParaRPr sz="1200" dirty="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200"/>
              <a:buFont typeface="Open Sans SemiBold"/>
              <a:buChar char="●"/>
            </a:pPr>
            <a:r>
              <a:rPr lang="en" sz="1200" dirty="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Architecture selection is an iterative</a:t>
            </a:r>
            <a:br>
              <a:rPr lang="en" sz="1200" dirty="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200" dirty="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process and can take days/weeks</a:t>
            </a:r>
            <a:endParaRPr sz="12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55778c23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55778c23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55778c233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55778c233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55778c233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55778c233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200"/>
              <a:buFont typeface="Open Sans SemiBold"/>
              <a:buChar char="●"/>
            </a:pPr>
            <a: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DL models are cool but </a:t>
            </a:r>
            <a:b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do they justify business?</a:t>
            </a:r>
            <a:endParaRPr sz="12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200"/>
              <a:buFont typeface="Open Sans SemiBold"/>
              <a:buChar char="●"/>
            </a:pPr>
            <a: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ML engineers aren’t cheap</a:t>
            </a:r>
            <a:endParaRPr sz="12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200"/>
              <a:buFont typeface="Open Sans SemiBold"/>
              <a:buChar char="●"/>
            </a:pPr>
            <a: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may be a good number </a:t>
            </a:r>
            <a:b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but business can scrape out the project</a:t>
            </a:r>
            <a:b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2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as the numbers are low for them </a:t>
            </a:r>
            <a:endParaRPr sz="12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linkedin.com/in/sohayb-elamraoui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2174700" y="941900"/>
            <a:ext cx="69693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Applicative Data Science &amp; </a:t>
            </a:r>
            <a:endParaRPr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TensorFlow 2.0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73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25" y="507750"/>
            <a:ext cx="1549600" cy="13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25" y="2324625"/>
            <a:ext cx="1918400" cy="123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3386" y="3789948"/>
            <a:ext cx="633025" cy="6330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 txBox="1"/>
          <p:nvPr/>
        </p:nvSpPr>
        <p:spPr>
          <a:xfrm>
            <a:off x="4302713" y="3848450"/>
            <a:ext cx="3124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@</a:t>
            </a: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 u="sng">
                <a:solidFill>
                  <a:srgbClr val="0277BD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sohayb-elamraoui</a:t>
            </a:r>
            <a:endParaRPr/>
          </a:p>
        </p:txBody>
      </p:sp>
      <p:pic>
        <p:nvPicPr>
          <p:cNvPr id="77" name="Google Shape;77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125" y="3757775"/>
            <a:ext cx="1918399" cy="13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2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Model Explainability Matters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311700" y="1414025"/>
            <a:ext cx="4877700" cy="3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Business people have </a:t>
            </a:r>
            <a:b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limited technical knowledge</a:t>
            </a: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 simple explanations to the question “</a:t>
            </a:r>
            <a:r>
              <a:rPr lang="en" sz="1800" u="sng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Why the model behaved that way?</a:t>
            </a: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”</a:t>
            </a: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If you can’t explain, you are already</a:t>
            </a:r>
            <a:b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On the way out </a:t>
            </a: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5300" y="487150"/>
            <a:ext cx="3795975" cy="458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>
            <a:spLocks noGrp="1"/>
          </p:cNvSpPr>
          <p:nvPr>
            <p:ph type="title"/>
          </p:nvPr>
        </p:nvSpPr>
        <p:spPr>
          <a:xfrm>
            <a:off x="283100" y="1398925"/>
            <a:ext cx="8622300" cy="314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</a:rPr>
              <a:t>The Right Mentality:</a:t>
            </a:r>
            <a:r>
              <a:rPr lang="en" sz="2400">
                <a:solidFill>
                  <a:srgbClr val="666666"/>
                </a:solidFill>
              </a:rPr>
              <a:t> </a:t>
            </a:r>
            <a:endParaRPr sz="2400"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accent1"/>
                </a:solidFill>
              </a:rPr>
              <a:t>Mr./Ms. Prefect Data Scientist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66" name="Google Shape;1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950" y="51225"/>
            <a:ext cx="1711600" cy="13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0300" y="202150"/>
            <a:ext cx="1918400" cy="123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39428" y="51225"/>
            <a:ext cx="2364996" cy="13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71475"/>
            <a:ext cx="9143995" cy="477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71475"/>
            <a:ext cx="9143996" cy="4772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25" y="371475"/>
            <a:ext cx="9125473" cy="481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71475"/>
            <a:ext cx="9144005" cy="477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>
            <a:spLocks noGrp="1"/>
          </p:cNvSpPr>
          <p:nvPr>
            <p:ph type="title"/>
          </p:nvPr>
        </p:nvSpPr>
        <p:spPr>
          <a:xfrm>
            <a:off x="283100" y="1398925"/>
            <a:ext cx="8622300" cy="314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</a:rPr>
              <a:t>The Right Framework:</a:t>
            </a:r>
            <a:r>
              <a:rPr lang="en" sz="2400">
                <a:solidFill>
                  <a:srgbClr val="666666"/>
                </a:solidFill>
              </a:rPr>
              <a:t> </a:t>
            </a:r>
            <a:endParaRPr sz="2400"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accent1"/>
                </a:solidFill>
              </a:rPr>
              <a:t>TensorFlow 2.0: what’s in it for you?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98" name="Google Shape;19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950" y="51225"/>
            <a:ext cx="1711600" cy="13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0300" y="202150"/>
            <a:ext cx="1918400" cy="123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39428" y="51225"/>
            <a:ext cx="2364996" cy="13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9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What’s Tensorflow</a:t>
            </a:r>
            <a:endParaRPr sz="2400">
              <a:solidFill>
                <a:schemeClr val="accent1"/>
              </a:solidFill>
            </a:endParaRPr>
          </a:p>
        </p:txBody>
      </p:sp>
      <p:pic>
        <p:nvPicPr>
          <p:cNvPr id="207" name="Google Shape;20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7925" y="862600"/>
            <a:ext cx="2803100" cy="407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825" y="1089988"/>
            <a:ext cx="3966855" cy="361644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9"/>
          <p:cNvSpPr txBox="1"/>
          <p:nvPr/>
        </p:nvSpPr>
        <p:spPr>
          <a:xfrm>
            <a:off x="3816000" y="2130725"/>
            <a:ext cx="1512000" cy="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695D46"/>
                </a:solidFill>
              </a:rPr>
              <a:t>+</a:t>
            </a:r>
            <a:endParaRPr sz="9600" b="1">
              <a:solidFill>
                <a:srgbClr val="695D46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Graph Computation</a:t>
            </a:r>
            <a:endParaRPr sz="2400">
              <a:solidFill>
                <a:schemeClr val="accent1"/>
              </a:solidFill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00" y="1430163"/>
            <a:ext cx="3128625" cy="269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2725" y="1322475"/>
            <a:ext cx="5843676" cy="291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1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TF 2.0: Don’t Reinvent the Wheel</a:t>
            </a:r>
            <a:endParaRPr sz="2400">
              <a:solidFill>
                <a:schemeClr val="accent1"/>
              </a:solidFill>
            </a:endParaRPr>
          </a:p>
        </p:txBody>
      </p:sp>
      <p:pic>
        <p:nvPicPr>
          <p:cNvPr id="224" name="Google Shape;22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0" y="1183350"/>
            <a:ext cx="7620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0550" y="193581"/>
            <a:ext cx="4863400" cy="4818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4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35468">
            <a:off x="3888288" y="178031"/>
            <a:ext cx="2367922" cy="73628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 txBox="1"/>
          <p:nvPr/>
        </p:nvSpPr>
        <p:spPr>
          <a:xfrm>
            <a:off x="3110189" y="865220"/>
            <a:ext cx="3924000" cy="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Plan: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5" name="Google Shape;85;p14"/>
          <p:cNvSpPr txBox="1">
            <a:spLocks noGrp="1"/>
          </p:cNvSpPr>
          <p:nvPr>
            <p:ph type="body" idx="4294967295"/>
          </p:nvPr>
        </p:nvSpPr>
        <p:spPr>
          <a:xfrm>
            <a:off x="3110189" y="1038101"/>
            <a:ext cx="3924000" cy="33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"/>
              <a:buChar char="➔"/>
            </a:pPr>
            <a:r>
              <a:rPr lang="en" b="1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Beyond “.fit()”</a:t>
            </a:r>
            <a:br>
              <a:rPr lang="en">
                <a:latin typeface="Raleway"/>
                <a:ea typeface="Raleway"/>
                <a:cs typeface="Raleway"/>
                <a:sym typeface="Raleway"/>
              </a:rPr>
            </a:br>
            <a:r>
              <a:rPr lang="en">
                <a:latin typeface="Raleway"/>
                <a:ea typeface="Raleway"/>
                <a:cs typeface="Raleway"/>
                <a:sym typeface="Raleway"/>
              </a:rPr>
              <a:t>Real challenges of Applicative Data Science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"/>
              <a:buChar char="➔"/>
            </a:pPr>
            <a:r>
              <a:rPr lang="en" b="1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Mr/Ms. Perfect:</a:t>
            </a:r>
            <a:br>
              <a:rPr lang="en">
                <a:latin typeface="Raleway"/>
                <a:ea typeface="Raleway"/>
                <a:cs typeface="Raleway"/>
                <a:sym typeface="Raleway"/>
              </a:rPr>
            </a:br>
            <a:r>
              <a:rPr lang="en">
                <a:latin typeface="Raleway"/>
                <a:ea typeface="Raleway"/>
                <a:cs typeface="Raleway"/>
                <a:sym typeface="Raleway"/>
              </a:rPr>
              <a:t>The Data Scientist mentality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800"/>
              <a:buFont typeface="Raleway"/>
              <a:buChar char="➔"/>
            </a:pPr>
            <a:r>
              <a:rPr lang="en" b="1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TensorFlow 2.0</a:t>
            </a:r>
            <a:endParaRPr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2525" y="507750"/>
            <a:ext cx="1549600" cy="13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125" y="2324625"/>
            <a:ext cx="1918400" cy="123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125" y="3757775"/>
            <a:ext cx="1918399" cy="13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2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TF 2.0: More Pythonic</a:t>
            </a:r>
            <a:endParaRPr sz="2400">
              <a:solidFill>
                <a:schemeClr val="accent1"/>
              </a:solidFill>
            </a:endParaRPr>
          </a:p>
        </p:txBody>
      </p:sp>
      <p:pic>
        <p:nvPicPr>
          <p:cNvPr id="231" name="Google Shape;23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575" y="1985250"/>
            <a:ext cx="4610100" cy="172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6225" y="2290050"/>
            <a:ext cx="4210050" cy="111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3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TF 2.0: One Primary API, Tf.keras()</a:t>
            </a:r>
            <a:endParaRPr sz="2400">
              <a:solidFill>
                <a:schemeClr val="accent1"/>
              </a:solidFill>
            </a:endParaRPr>
          </a:p>
        </p:txBody>
      </p:sp>
      <p:pic>
        <p:nvPicPr>
          <p:cNvPr id="239" name="Google Shape;23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0775" y="1225750"/>
            <a:ext cx="6742451" cy="339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4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TF 2.0: the LIGHT version</a:t>
            </a:r>
            <a:endParaRPr sz="2400">
              <a:solidFill>
                <a:schemeClr val="accent1"/>
              </a:solidFill>
            </a:endParaRPr>
          </a:p>
        </p:txBody>
      </p:sp>
      <p:pic>
        <p:nvPicPr>
          <p:cNvPr id="246" name="Google Shape;24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350" y="896975"/>
            <a:ext cx="7487310" cy="407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950" y="51225"/>
            <a:ext cx="1711600" cy="13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0300" y="202150"/>
            <a:ext cx="1918400" cy="12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5"/>
          <p:cNvSpPr txBox="1">
            <a:spLocks noGrp="1"/>
          </p:cNvSpPr>
          <p:nvPr>
            <p:ph type="title"/>
          </p:nvPr>
        </p:nvSpPr>
        <p:spPr>
          <a:xfrm>
            <a:off x="260849" y="1040275"/>
            <a:ext cx="8622300" cy="383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b="0">
                <a:solidFill>
                  <a:schemeClr val="accent1"/>
                </a:solidFill>
                <a:latin typeface="Lobster"/>
                <a:ea typeface="Lobster"/>
                <a:cs typeface="Lobster"/>
                <a:sym typeface="Lobster"/>
              </a:rPr>
              <a:t>Q ＆ A  ??</a:t>
            </a:r>
            <a:endParaRPr b="0">
              <a:solidFill>
                <a:schemeClr val="accen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pic>
        <p:nvPicPr>
          <p:cNvPr id="254" name="Google Shape;254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39428" y="51225"/>
            <a:ext cx="2364996" cy="13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950" y="51225"/>
            <a:ext cx="1711600" cy="13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0300" y="202150"/>
            <a:ext cx="1918400" cy="12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6"/>
          <p:cNvSpPr txBox="1">
            <a:spLocks noGrp="1"/>
          </p:cNvSpPr>
          <p:nvPr>
            <p:ph type="title"/>
          </p:nvPr>
        </p:nvSpPr>
        <p:spPr>
          <a:xfrm>
            <a:off x="260849" y="1040275"/>
            <a:ext cx="8622300" cy="383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b="0">
                <a:solidFill>
                  <a:schemeClr val="accent1"/>
                </a:solidFill>
                <a:latin typeface="Lobster"/>
                <a:ea typeface="Lobster"/>
                <a:cs typeface="Lobster"/>
                <a:sym typeface="Lobster"/>
              </a:rPr>
              <a:t>Thank you !!</a:t>
            </a:r>
            <a:endParaRPr b="0">
              <a:solidFill>
                <a:schemeClr val="accen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pic>
        <p:nvPicPr>
          <p:cNvPr id="262" name="Google Shape;262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39428" y="51225"/>
            <a:ext cx="2364996" cy="13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283100" y="1398925"/>
            <a:ext cx="8622300" cy="314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</a:rPr>
              <a:t>The Real World:</a:t>
            </a:r>
            <a:r>
              <a:rPr lang="en" sz="2400">
                <a:solidFill>
                  <a:srgbClr val="666666"/>
                </a:solidFill>
              </a:rPr>
              <a:t> </a:t>
            </a:r>
            <a:endParaRPr sz="2400"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accent1"/>
                </a:solidFill>
              </a:rPr>
              <a:t>Beyond “model.fit()”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94" name="Google Shape;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950" y="51225"/>
            <a:ext cx="1711600" cy="13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0300" y="202150"/>
            <a:ext cx="1918400" cy="123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39428" y="51225"/>
            <a:ext cx="2364996" cy="13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Doing Data Science 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320050" y="915975"/>
            <a:ext cx="8587500" cy="43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4" name="Google Shape;10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450" y="1000300"/>
            <a:ext cx="3035501" cy="151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3150" y="3574362"/>
            <a:ext cx="1954050" cy="1432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3650" y="3327075"/>
            <a:ext cx="2868309" cy="160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66750" y="1000300"/>
            <a:ext cx="2156800" cy="151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/>
          <p:nvPr/>
        </p:nvSpPr>
        <p:spPr>
          <a:xfrm>
            <a:off x="3355550" y="1759150"/>
            <a:ext cx="927600" cy="530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6B26B"/>
          </a:solidFill>
          <a:ln w="9525" cap="flat" cmpd="sng">
            <a:solidFill>
              <a:srgbClr val="695D4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D9D9D9"/>
              </a:highlight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5102175" y="2674375"/>
            <a:ext cx="505800" cy="7383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6B26B"/>
          </a:solidFill>
          <a:ln w="9525" cap="flat" cmpd="sng">
            <a:solidFill>
              <a:srgbClr val="695D4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3355550" y="3823000"/>
            <a:ext cx="927600" cy="6144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6B26B"/>
          </a:solidFill>
          <a:ln w="9525" cap="flat" cmpd="sng">
            <a:solidFill>
              <a:srgbClr val="695D4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1946200" y="2550750"/>
            <a:ext cx="505800" cy="7383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F6B26B"/>
          </a:solidFill>
          <a:ln w="9525" cap="flat" cmpd="sng">
            <a:solidFill>
              <a:srgbClr val="695D4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6"/>
          <p:cNvSpPr txBox="1"/>
          <p:nvPr/>
        </p:nvSpPr>
        <p:spPr>
          <a:xfrm>
            <a:off x="6884925" y="1494175"/>
            <a:ext cx="2022600" cy="32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usual</a:t>
            </a:r>
            <a:endParaRPr sz="3600" b="1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 </a:t>
            </a:r>
            <a:endParaRPr sz="3600" b="1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cycle</a:t>
            </a:r>
            <a:endParaRPr sz="3600"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Data Collection / Annotation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311700" y="1111625"/>
            <a:ext cx="83919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400"/>
              <a:buFont typeface="Open Sans SemiBold"/>
              <a:buChar char="●"/>
            </a:pPr>
            <a:r>
              <a:rPr lang="en" sz="24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Multi-step process: Collection and Annotation</a:t>
            </a:r>
            <a:endParaRPr sz="24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8101" y="1969425"/>
            <a:ext cx="3785575" cy="230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 txBox="1"/>
          <p:nvPr/>
        </p:nvSpPr>
        <p:spPr>
          <a:xfrm>
            <a:off x="311700" y="1644425"/>
            <a:ext cx="4476300" cy="3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400"/>
              <a:buFont typeface="Open Sans SemiBold"/>
              <a:buChar char="●"/>
            </a:pPr>
            <a:r>
              <a:rPr lang="en" sz="24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Annotation is very expensive</a:t>
            </a:r>
            <a:endParaRPr sz="24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400"/>
              <a:buFont typeface="Open Sans SemiBold"/>
              <a:buChar char="●"/>
            </a:pPr>
            <a:r>
              <a:rPr lang="en" sz="24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Annotators need to be </a:t>
            </a:r>
            <a:br>
              <a:rPr lang="en" sz="24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24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trained for a task</a:t>
            </a:r>
            <a:endParaRPr sz="24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Annotating is a super </a:t>
            </a:r>
            <a:br>
              <a:rPr lang="en" sz="24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24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laborious and boring task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Modelling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321275" y="1427100"/>
            <a:ext cx="46311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Hardware dependency is real</a:t>
            </a: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Architecture constraints: Where are the model going to be deployed</a:t>
            </a: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 time Consuming Iterative process</a:t>
            </a: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1025" y="820475"/>
            <a:ext cx="3874925" cy="34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Newbie Mistakes</a:t>
            </a:r>
            <a:endParaRPr sz="2400">
              <a:solidFill>
                <a:schemeClr val="accent1"/>
              </a:solidFill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300" y="1017375"/>
            <a:ext cx="4347375" cy="395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2150" y="1013725"/>
            <a:ext cx="4023550" cy="395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0"/>
          <p:cNvSpPr txBox="1"/>
          <p:nvPr/>
        </p:nvSpPr>
        <p:spPr>
          <a:xfrm>
            <a:off x="311700" y="7674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Do you think this is hard?</a:t>
            </a:r>
            <a:endParaRPr sz="4800" b="1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311700" y="2312375"/>
            <a:ext cx="8520600" cy="25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i="1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There is something that is even harder...</a:t>
            </a:r>
            <a:endParaRPr sz="3600" i="1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380300" y="371475"/>
            <a:ext cx="65463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Business Constraints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51" name="Google Shape;151;p21"/>
          <p:cNvSpPr txBox="1"/>
          <p:nvPr/>
        </p:nvSpPr>
        <p:spPr>
          <a:xfrm>
            <a:off x="311700" y="1459850"/>
            <a:ext cx="4876500" cy="34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lang="en" sz="1800" b="1" i="1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Budget</a:t>
            </a:r>
            <a:r>
              <a:rPr lang="en" sz="1800" i="1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is what drives a project </a:t>
            </a:r>
            <a:b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not your “cool” tech</a:t>
            </a: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Cost is usually high as it includes </a:t>
            </a:r>
            <a:b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data cost, server cost, etc.</a:t>
            </a: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Timelines are hard to negotiate</a:t>
            </a: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695D4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90% accuracy is a Unicorn</a:t>
            </a:r>
            <a:endParaRPr sz="1800">
              <a:solidFill>
                <a:srgbClr val="695D4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9650" y="1241125"/>
            <a:ext cx="4112651" cy="311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428</Words>
  <Application>Microsoft Office PowerPoint</Application>
  <PresentationFormat>On-screen Show (16:9)</PresentationFormat>
  <Paragraphs>68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Lato</vt:lpstr>
      <vt:lpstr>Lobster</vt:lpstr>
      <vt:lpstr>Roboto</vt:lpstr>
      <vt:lpstr>PT Sans Narrow</vt:lpstr>
      <vt:lpstr>Raleway</vt:lpstr>
      <vt:lpstr>Open Sans SemiBold</vt:lpstr>
      <vt:lpstr>Arial</vt:lpstr>
      <vt:lpstr>Open Sans</vt:lpstr>
      <vt:lpstr>Swiss</vt:lpstr>
      <vt:lpstr>Applicative Data Science &amp;  TensorFlow 2.0</vt:lpstr>
      <vt:lpstr>PowerPoint Presentation</vt:lpstr>
      <vt:lpstr> The Real World:  Beyond “model.fit()”</vt:lpstr>
      <vt:lpstr>Doing Data Science </vt:lpstr>
      <vt:lpstr>Data Collection / Annotation</vt:lpstr>
      <vt:lpstr>Modelling</vt:lpstr>
      <vt:lpstr>Newbie Mistakes</vt:lpstr>
      <vt:lpstr>PowerPoint Presentation</vt:lpstr>
      <vt:lpstr>Business Constraints</vt:lpstr>
      <vt:lpstr>Model Explainability Matters</vt:lpstr>
      <vt:lpstr> The Right Mentality:  Mr./Ms. Prefect Data Scientist</vt:lpstr>
      <vt:lpstr>PowerPoint Presentation</vt:lpstr>
      <vt:lpstr>PowerPoint Presentation</vt:lpstr>
      <vt:lpstr>PowerPoint Presentation</vt:lpstr>
      <vt:lpstr>PowerPoint Presentation</vt:lpstr>
      <vt:lpstr> The Right Framework:  TensorFlow 2.0: what’s in it for you?</vt:lpstr>
      <vt:lpstr>What’s Tensorflow</vt:lpstr>
      <vt:lpstr>Graph Computation</vt:lpstr>
      <vt:lpstr>TF 2.0: Don’t Reinvent the Wheel</vt:lpstr>
      <vt:lpstr>TF 2.0: More Pythonic</vt:lpstr>
      <vt:lpstr>TF 2.0: One Primary API, Tf.keras()</vt:lpstr>
      <vt:lpstr>TF 2.0: the LIGHT version</vt:lpstr>
      <vt:lpstr>Q ＆ A  ??</vt:lpstr>
      <vt:lpstr>Thank you 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Applicative Data Science &amp;  TensorFlow 2.0</dc:title>
  <cp:lastModifiedBy>sohayb el amraoui</cp:lastModifiedBy>
  <cp:revision>1</cp:revision>
  <dcterms:modified xsi:type="dcterms:W3CDTF">2019-11-08T18:54:15Z</dcterms:modified>
</cp:coreProperties>
</file>